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  <p:sldMasterId id="2147483702" r:id="rId5"/>
  </p:sldMasterIdLst>
  <p:notesMasterIdLst>
    <p:notesMasterId r:id="rId18"/>
  </p:notesMasterIdLst>
  <p:sldIdLst>
    <p:sldId id="292" r:id="rId6"/>
    <p:sldId id="1282" r:id="rId7"/>
    <p:sldId id="1290" r:id="rId8"/>
    <p:sldId id="1291" r:id="rId9"/>
    <p:sldId id="1292" r:id="rId10"/>
    <p:sldId id="1293" r:id="rId11"/>
    <p:sldId id="1294" r:id="rId12"/>
    <p:sldId id="1296" r:id="rId13"/>
    <p:sldId id="1297" r:id="rId14"/>
    <p:sldId id="1298" r:id="rId15"/>
    <p:sldId id="1295" r:id="rId16"/>
    <p:sldId id="1250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7D"/>
    <a:srgbClr val="223366"/>
    <a:srgbClr val="E8ECF8"/>
    <a:srgbClr val="C9D2ED"/>
    <a:srgbClr val="851910"/>
    <a:srgbClr val="0000FF"/>
    <a:srgbClr val="FFCD8C"/>
    <a:srgbClr val="9F5900"/>
    <a:srgbClr val="FF33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384B79-7360-5AB9-DD75-8A808655C326}" v="3" dt="2024-03-18T09:31:49.711"/>
    <p1510:client id="{99C44797-0E56-F5AF-678D-7848B61E9AF5}" v="8" dt="2024-03-19T08:12:55.126"/>
    <p1510:client id="{A00404A6-CA5D-529F-E841-B3080AD8BC10}" v="1" dt="2024-03-18T13:45:15.5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22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26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20" Type="http://customschemas.google.com/relationships/presentationmetadata" Target="metadata"/><Relationship Id="rId225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A00404A6-CA5D-529F-E841-B3080AD8BC10}"/>
    <pc:docChg chg="delSld">
      <pc:chgData name="" userId="" providerId="" clId="Web-{A00404A6-CA5D-529F-E841-B3080AD8BC10}" dt="2024-03-18T13:45:15.593" v="0"/>
      <pc:docMkLst>
        <pc:docMk/>
      </pc:docMkLst>
      <pc:sldChg chg="del">
        <pc:chgData name="" userId="" providerId="" clId="Web-{A00404A6-CA5D-529F-E841-B3080AD8BC10}" dt="2024-03-18T13:45:15.593" v="0"/>
        <pc:sldMkLst>
          <pc:docMk/>
          <pc:sldMk cId="3987024532" sldId="1249"/>
        </pc:sldMkLst>
      </pc:sldChg>
    </pc:docChg>
  </pc:docChgLst>
  <pc:docChgLst>
    <pc:chgData name="Vikrant Nath Nagar" userId="S::vikrant@edunetfoundation.org::4271d355-f673-482e-abc9-b8b4b8546a7e" providerId="AD" clId="Web-{25384B79-7360-5AB9-DD75-8A808655C326}"/>
    <pc:docChg chg="modSld">
      <pc:chgData name="Vikrant Nath Nagar" userId="S::vikrant@edunetfoundation.org::4271d355-f673-482e-abc9-b8b4b8546a7e" providerId="AD" clId="Web-{25384B79-7360-5AB9-DD75-8A808655C326}" dt="2024-03-18T09:31:49.711" v="2" actId="1076"/>
      <pc:docMkLst>
        <pc:docMk/>
      </pc:docMkLst>
      <pc:sldChg chg="modSp">
        <pc:chgData name="Vikrant Nath Nagar" userId="S::vikrant@edunetfoundation.org::4271d355-f673-482e-abc9-b8b4b8546a7e" providerId="AD" clId="Web-{25384B79-7360-5AB9-DD75-8A808655C326}" dt="2024-03-18T09:31:21.976" v="1" actId="1076"/>
        <pc:sldMkLst>
          <pc:docMk/>
          <pc:sldMk cId="2621200212" sldId="1293"/>
        </pc:sldMkLst>
        <pc:spChg chg="mod">
          <ac:chgData name="Vikrant Nath Nagar" userId="S::vikrant@edunetfoundation.org::4271d355-f673-482e-abc9-b8b4b8546a7e" providerId="AD" clId="Web-{25384B79-7360-5AB9-DD75-8A808655C326}" dt="2024-03-18T09:31:21.976" v="1" actId="1076"/>
          <ac:spMkLst>
            <pc:docMk/>
            <pc:sldMk cId="2621200212" sldId="1293"/>
            <ac:spMk id="3" creationId="{796BFA82-8AB0-23BA-909F-C886C3F7A669}"/>
          </ac:spMkLst>
        </pc:spChg>
      </pc:sldChg>
      <pc:sldChg chg="modSp">
        <pc:chgData name="Vikrant Nath Nagar" userId="S::vikrant@edunetfoundation.org::4271d355-f673-482e-abc9-b8b4b8546a7e" providerId="AD" clId="Web-{25384B79-7360-5AB9-DD75-8A808655C326}" dt="2024-03-18T09:31:49.711" v="2" actId="1076"/>
        <pc:sldMkLst>
          <pc:docMk/>
          <pc:sldMk cId="4017130557" sldId="1294"/>
        </pc:sldMkLst>
        <pc:spChg chg="mod">
          <ac:chgData name="Vikrant Nath Nagar" userId="S::vikrant@edunetfoundation.org::4271d355-f673-482e-abc9-b8b4b8546a7e" providerId="AD" clId="Web-{25384B79-7360-5AB9-DD75-8A808655C326}" dt="2024-03-18T09:31:49.711" v="2" actId="1076"/>
          <ac:spMkLst>
            <pc:docMk/>
            <pc:sldMk cId="4017130557" sldId="1294"/>
            <ac:spMk id="3" creationId="{A111D00F-E3D6-896E-4001-492D6D1DC85F}"/>
          </ac:spMkLst>
        </pc:spChg>
      </pc:sldChg>
    </pc:docChg>
  </pc:docChgLst>
  <pc:docChgLst>
    <pc:chgData name="Shashank Shekhar" userId="S::shashank@edunetfoundation.org::0008d1ff-90e7-469a-9966-0dcad996503d" providerId="AD" clId="Web-{99C44797-0E56-F5AF-678D-7848B61E9AF5}"/>
    <pc:docChg chg="modSld">
      <pc:chgData name="Shashank Shekhar" userId="S::shashank@edunetfoundation.org::0008d1ff-90e7-469a-9966-0dcad996503d" providerId="AD" clId="Web-{99C44797-0E56-F5AF-678D-7848B61E9AF5}" dt="2024-03-19T08:12:55.126" v="7" actId="1076"/>
      <pc:docMkLst>
        <pc:docMk/>
      </pc:docMkLst>
      <pc:sldChg chg="modSp">
        <pc:chgData name="Shashank Shekhar" userId="S::shashank@edunetfoundation.org::0008d1ff-90e7-469a-9966-0dcad996503d" providerId="AD" clId="Web-{99C44797-0E56-F5AF-678D-7848B61E9AF5}" dt="2024-03-19T08:09:28.422" v="3" actId="1076"/>
        <pc:sldMkLst>
          <pc:docMk/>
          <pc:sldMk cId="2746043547" sldId="1291"/>
        </pc:sldMkLst>
        <pc:spChg chg="mod">
          <ac:chgData name="Shashank Shekhar" userId="S::shashank@edunetfoundation.org::0008d1ff-90e7-469a-9966-0dcad996503d" providerId="AD" clId="Web-{99C44797-0E56-F5AF-678D-7848B61E9AF5}" dt="2024-03-19T08:09:28.422" v="3" actId="1076"/>
          <ac:spMkLst>
            <pc:docMk/>
            <pc:sldMk cId="2746043547" sldId="1291"/>
            <ac:spMk id="9" creationId="{091B843F-6928-3290-2287-5FA1F531B685}"/>
          </ac:spMkLst>
        </pc:spChg>
        <pc:grpChg chg="mod">
          <ac:chgData name="Shashank Shekhar" userId="S::shashank@edunetfoundation.org::0008d1ff-90e7-469a-9966-0dcad996503d" providerId="AD" clId="Web-{99C44797-0E56-F5AF-678D-7848B61E9AF5}" dt="2024-03-19T08:09:23.484" v="1" actId="1076"/>
          <ac:grpSpMkLst>
            <pc:docMk/>
            <pc:sldMk cId="2746043547" sldId="1291"/>
            <ac:grpSpMk id="3" creationId="{328E85CD-DF89-87DD-6181-DCDD73B5625F}"/>
          </ac:grpSpMkLst>
        </pc:grpChg>
      </pc:sldChg>
      <pc:sldChg chg="modSp">
        <pc:chgData name="Shashank Shekhar" userId="S::shashank@edunetfoundation.org::0008d1ff-90e7-469a-9966-0dcad996503d" providerId="AD" clId="Web-{99C44797-0E56-F5AF-678D-7848B61E9AF5}" dt="2024-03-19T08:09:33.969" v="5" actId="14100"/>
        <pc:sldMkLst>
          <pc:docMk/>
          <pc:sldMk cId="2975191714" sldId="1292"/>
        </pc:sldMkLst>
        <pc:spChg chg="mod">
          <ac:chgData name="Shashank Shekhar" userId="S::shashank@edunetfoundation.org::0008d1ff-90e7-469a-9966-0dcad996503d" providerId="AD" clId="Web-{99C44797-0E56-F5AF-678D-7848B61E9AF5}" dt="2024-03-19T08:09:33.969" v="5" actId="14100"/>
          <ac:spMkLst>
            <pc:docMk/>
            <pc:sldMk cId="2975191714" sldId="1292"/>
            <ac:spMk id="3" creationId="{0C511917-B5EE-88C1-A75B-AC3ADE14BEB8}"/>
          </ac:spMkLst>
        </pc:spChg>
        <pc:picChg chg="mod">
          <ac:chgData name="Shashank Shekhar" userId="S::shashank@edunetfoundation.org::0008d1ff-90e7-469a-9966-0dcad996503d" providerId="AD" clId="Web-{99C44797-0E56-F5AF-678D-7848B61E9AF5}" dt="2024-03-19T08:09:32.234" v="4" actId="14100"/>
          <ac:picMkLst>
            <pc:docMk/>
            <pc:sldMk cId="2975191714" sldId="1292"/>
            <ac:picMk id="5" creationId="{6858EAD1-D312-BBBA-4C50-43B9E76BB53F}"/>
          </ac:picMkLst>
        </pc:picChg>
      </pc:sldChg>
      <pc:sldChg chg="modSp">
        <pc:chgData name="Shashank Shekhar" userId="S::shashank@edunetfoundation.org::0008d1ff-90e7-469a-9966-0dcad996503d" providerId="AD" clId="Web-{99C44797-0E56-F5AF-678D-7848B61E9AF5}" dt="2024-03-19T08:12:55.126" v="7" actId="1076"/>
        <pc:sldMkLst>
          <pc:docMk/>
          <pc:sldMk cId="4168856024" sldId="1298"/>
        </pc:sldMkLst>
        <pc:spChg chg="mod">
          <ac:chgData name="Shashank Shekhar" userId="S::shashank@edunetfoundation.org::0008d1ff-90e7-469a-9966-0dcad996503d" providerId="AD" clId="Web-{99C44797-0E56-F5AF-678D-7848B61E9AF5}" dt="2024-03-19T08:12:55.126" v="7" actId="1076"/>
          <ac:spMkLst>
            <pc:docMk/>
            <pc:sldMk cId="4168856024" sldId="1298"/>
            <ac:spMk id="6" creationId="{3B7F6AB1-00E0-C56D-4BC6-78BBB15ACC7E}"/>
          </ac:spMkLst>
        </pc:spChg>
        <pc:grpChg chg="mod">
          <ac:chgData name="Shashank Shekhar" userId="S::shashank@edunetfoundation.org::0008d1ff-90e7-469a-9966-0dcad996503d" providerId="AD" clId="Web-{99C44797-0E56-F5AF-678D-7848B61E9AF5}" dt="2024-03-19T08:12:51.376" v="6" actId="1076"/>
          <ac:grpSpMkLst>
            <pc:docMk/>
            <pc:sldMk cId="4168856024" sldId="1298"/>
            <ac:grpSpMk id="4" creationId="{77315F7D-BDA3-3D19-664A-5108316858FF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1848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20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20727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11089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88027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71342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F82D9E-CF8F-D821-0EF0-82F39D6875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3170A1-58D7-78F7-D58A-811ADFF7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898F9-6042-211C-FE5E-E3195182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744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8AA64-E432-8D59-6526-E68F7AC80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D2085-944B-0B62-B557-11D0053DE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B889BD-8520-EE29-14ED-24E88F0C1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AA8EC-BC22-DD8C-CC7C-5CD2AD69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7ED4E8-E1B9-BC44-48DF-EA2B09D99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8F55D-018D-571C-11FF-8F79FAAA5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8996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F3725-BD84-E963-3DD7-9EDA57001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1B5E6C-B120-BDBD-A118-74E930F95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0ED917-6757-883A-86C3-14AFBCE31F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8C69D-33B2-26F1-3AFC-2A4C100F9E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0A899-749A-96A6-52E3-5513E02E1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5EE06A-6BB2-C7F9-0A30-ECA5F6491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127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4C180-BF96-096D-0F74-E23F9309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A78D2F-2EAD-1FA2-9475-C228A7E9B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14C92-1C92-C326-AE2B-EE64852E68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D40DF-8956-65BF-5B16-FCF84638A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2B801-4415-647B-D7B8-398663FE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087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935E50-9753-5324-3CBE-2DB02823B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96334F-1BF5-5B8C-3F90-84BF75B51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7E210-CB85-84DD-090A-44C7C179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6FBE5-BF73-7C52-C3DF-B06D7641E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4D43C-F065-8BD6-C622-543D4321E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426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EBA23-5FDD-5D7E-F6FC-E4A6A7F5F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DBF0E-B651-D205-69BC-E38929484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EAFE9-FEB4-90FA-7604-E71268E9BE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42C0C-D784-7894-6E7A-A3163E7BD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E244B-37C0-9DC6-22CD-EB660918F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296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357B7-1A74-AE21-4231-6A3BD6FFA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8CC2F-5827-22D5-D0CD-6AB9F4163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C6FD5-C3C6-194C-CBBF-F09929890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74B56-D685-4165-F13B-086D869C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53AD0-652A-8B63-B4F8-E64E7976E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378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D8776-064D-C947-6F0A-07C1157DB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7AF1F-1E9E-C1AB-35F2-7FCF85FEA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203F7-4A67-44F8-1EBE-73C704B5F3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099F4-B0B6-A02C-D33D-42B8CF9C4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3AEAC-197E-65FD-B921-6662926A1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917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DC773-098A-371D-576C-4D005AAD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678A3-157A-338B-1D0E-5DEA10A095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0D3D6-28A0-B7DB-AA55-7E1AB265D8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759DB-2EFB-5AB8-F2C0-4594FD8EF7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0AB47A-E9F3-E30E-4D25-BDB935FA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4B1E9-6E84-BC5A-9F68-AC8BD08A6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681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11BC7-998D-6DF5-4AE4-39C9EA00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6AF4A-23F2-79CA-C667-8C4F35BF5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7276D-1914-7EB5-3698-A01774DF1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CDF0B-5FBC-8A48-3967-A5A9B60BBE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AD8437-251D-CB33-46CE-F1B208C3DE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DB15A-3C4B-088C-31D9-9D7FADA411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FCD596-67EF-7A66-AED7-23CF4620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D5DBB6-49F0-7026-4382-9F1CC71BD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4819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E66A4-83CF-94A2-2F9D-EB0EA91EF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6E68E2-F84C-3629-3FE2-83DD00EACA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17-03-2025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4CCCF5-8802-F0B8-E635-C4316F70E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F6E91-77AB-EEFA-9CDE-D8D369E6A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2999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97B0C45-392E-206A-6503-A52CA087AB64}"/>
              </a:ext>
            </a:extLst>
          </p:cNvPr>
          <p:cNvSpPr/>
          <p:nvPr userDrawn="1"/>
        </p:nvSpPr>
        <p:spPr>
          <a:xfrm>
            <a:off x="0" y="122877"/>
            <a:ext cx="9144000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64A484-2963-FBA3-E733-1A64254407DC}"/>
              </a:ext>
            </a:extLst>
          </p:cNvPr>
          <p:cNvSpPr txBox="1"/>
          <p:nvPr userDrawn="1"/>
        </p:nvSpPr>
        <p:spPr>
          <a:xfrm>
            <a:off x="138743" y="189386"/>
            <a:ext cx="3453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</a:rPr>
              <a:t>Creating A Future-ready Workforce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8726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670BE75-ABC6-B8F8-14C2-4329F082BA10}"/>
              </a:ext>
            </a:extLst>
          </p:cNvPr>
          <p:cNvSpPr/>
          <p:nvPr/>
        </p:nvSpPr>
        <p:spPr>
          <a:xfrm>
            <a:off x="5044697" y="5066794"/>
            <a:ext cx="4122549" cy="161945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14A44FD-99EF-2386-CD7F-94CC9736D290}"/>
              </a:ext>
            </a:extLst>
          </p:cNvPr>
          <p:cNvSpPr/>
          <p:nvPr/>
        </p:nvSpPr>
        <p:spPr>
          <a:xfrm>
            <a:off x="6137328" y="122877"/>
            <a:ext cx="3006671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person in a suit talking on a cell phone&#10;&#10;Description automatically generated">
            <a:extLst>
              <a:ext uri="{FF2B5EF4-FFF2-40B4-BE49-F238E27FC236}">
                <a16:creationId xmlns:a16="http://schemas.microsoft.com/office/drawing/2014/main" id="{5CFB3317-FBB6-E882-D2A0-9D6E7CF98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8" y="0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19934" y="983057"/>
            <a:ext cx="39652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338619" y="2452456"/>
            <a:ext cx="23461" cy="1124328"/>
          </a:xfrm>
          <a:prstGeom prst="rect">
            <a:avLst/>
          </a:prstGeom>
          <a:solidFill>
            <a:srgbClr val="851910"/>
          </a:solidFill>
          <a:ln>
            <a:solidFill>
              <a:srgbClr val="8519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389183" y="2453126"/>
            <a:ext cx="2727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916418-C932-83FF-F890-E41BEED5285B}"/>
              </a:ext>
            </a:extLst>
          </p:cNvPr>
          <p:cNvSpPr/>
          <p:nvPr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69DAD0D2-2C07-BEEA-4C8D-0FC32AA5BD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909C0C7-360A-0B80-38D4-82EEF27C8CA1}"/>
              </a:ext>
            </a:extLst>
          </p:cNvPr>
          <p:cNvSpPr txBox="1"/>
          <p:nvPr/>
        </p:nvSpPr>
        <p:spPr>
          <a:xfrm>
            <a:off x="218705" y="3931116"/>
            <a:ext cx="13388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 dirty="0">
                <a:solidFill>
                  <a:srgbClr val="161D23"/>
                </a:solidFill>
              </a:rPr>
              <a:t>Student Name 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6863D8-C016-5DAB-A496-2E7822EE5CC8}"/>
              </a:ext>
            </a:extLst>
          </p:cNvPr>
          <p:cNvSpPr txBox="1"/>
          <p:nvPr/>
        </p:nvSpPr>
        <p:spPr>
          <a:xfrm>
            <a:off x="5466719" y="4420857"/>
            <a:ext cx="13388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 dirty="0">
                <a:solidFill>
                  <a:srgbClr val="161D23"/>
                </a:solidFill>
              </a:rPr>
              <a:t>College Name 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D7A7F1-88E8-0735-5FF0-08C11362F157}"/>
              </a:ext>
            </a:extLst>
          </p:cNvPr>
          <p:cNvSpPr txBox="1"/>
          <p:nvPr/>
        </p:nvSpPr>
        <p:spPr>
          <a:xfrm>
            <a:off x="207099" y="4131286"/>
            <a:ext cx="164495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rgbClr val="161D23"/>
                </a:solidFill>
              </a:rPr>
              <a:t>Akash Aryan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3A60C8-4356-D37F-0DDF-A39B87F184C1}"/>
              </a:ext>
            </a:extLst>
          </p:cNvPr>
          <p:cNvSpPr txBox="1"/>
          <p:nvPr/>
        </p:nvSpPr>
        <p:spPr>
          <a:xfrm>
            <a:off x="218705" y="4465385"/>
            <a:ext cx="13388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 dirty="0">
                <a:solidFill>
                  <a:srgbClr val="161D23"/>
                </a:solidFill>
              </a:rPr>
              <a:t>Student ID :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2A72D2-9BA5-CD7D-B4C1-CFD904CD627D}"/>
              </a:ext>
            </a:extLst>
          </p:cNvPr>
          <p:cNvSpPr txBox="1"/>
          <p:nvPr/>
        </p:nvSpPr>
        <p:spPr>
          <a:xfrm>
            <a:off x="207099" y="4665555"/>
            <a:ext cx="280756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1200" dirty="0"/>
              <a:t>STU644f6dd568d2a1682927061</a:t>
            </a:r>
            <a:endParaRPr lang="en-US" sz="1100" dirty="0">
              <a:solidFill>
                <a:srgbClr val="161D23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4E78094-5E7B-659F-FF09-871190F3DD5A}"/>
              </a:ext>
            </a:extLst>
          </p:cNvPr>
          <p:cNvSpPr txBox="1"/>
          <p:nvPr/>
        </p:nvSpPr>
        <p:spPr>
          <a:xfrm>
            <a:off x="5468585" y="4625223"/>
            <a:ext cx="328965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rgbClr val="161D23"/>
                </a:solidFill>
              </a:rPr>
              <a:t>Sagar Institute of Research and Technology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92B2FF-8614-61F9-FFA7-45E78700C2CC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Modelling &amp;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7F6AB1-00E0-C56D-4BC6-78BBB15ACC7E}"/>
              </a:ext>
            </a:extLst>
          </p:cNvPr>
          <p:cNvSpPr/>
          <p:nvPr/>
        </p:nvSpPr>
        <p:spPr>
          <a:xfrm>
            <a:off x="1456841" y="1167779"/>
            <a:ext cx="6548034" cy="3483567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3D1AAA-2D05-388C-619D-63DE67D05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19" y="1084259"/>
            <a:ext cx="8158162" cy="365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856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C0F50E-3048-BEA6-6962-A48C023C0388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Conclusion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8B546F-F91E-160B-DC7F-688AFB5A50EA}"/>
              </a:ext>
            </a:extLst>
          </p:cNvPr>
          <p:cNvSpPr txBox="1"/>
          <p:nvPr/>
        </p:nvSpPr>
        <p:spPr>
          <a:xfrm>
            <a:off x="142495" y="1149763"/>
            <a:ext cx="4445003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US" dirty="0">
                <a:latin typeface="+mn-lt"/>
              </a:rPr>
              <a:t>Our crowdfunding platform provides a secure, transparent, and user-friendly solution to the challenges faced by traditional fundraising platforms. By integrating secure payment processing, real-time campaign tracking, and AI-powered recommendations, we ensure a seamless experience for both fundraisers and donors. </a:t>
            </a:r>
          </a:p>
          <a:p>
            <a:pPr>
              <a:spcAft>
                <a:spcPts val="800"/>
              </a:spcAft>
            </a:pPr>
            <a:r>
              <a:rPr lang="en-US" dirty="0">
                <a:latin typeface="+mn-lt"/>
              </a:rPr>
              <a:t>Looking ahead, we plan to introduce smart contract-based transactions, automated fraud detection, and a mobile-friendly version to expand accessibility and efficiency. </a:t>
            </a:r>
          </a:p>
          <a:p>
            <a:pPr>
              <a:spcAft>
                <a:spcPts val="800"/>
              </a:spcAft>
            </a:pPr>
            <a:r>
              <a:rPr lang="en-US" dirty="0">
                <a:latin typeface="+mn-lt"/>
              </a:rPr>
              <a:t>By continuously evolving with technological advancements, this platform aims to redefine crowdfunding and create a more inclusive, reliable, and impactful fundraising ecosystem.</a:t>
            </a:r>
          </a:p>
        </p:txBody>
      </p:sp>
      <p:pic>
        <p:nvPicPr>
          <p:cNvPr id="2" name="Picture 1" descr="A pen and papers with check marks&#10;&#10;Description automatically generated">
            <a:extLst>
              <a:ext uri="{FF2B5EF4-FFF2-40B4-BE49-F238E27FC236}">
                <a16:creationId xmlns:a16="http://schemas.microsoft.com/office/drawing/2014/main" id="{911873D4-6E45-41A1-3B3A-557C66561E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" r="7" b="14"/>
          <a:stretch/>
        </p:blipFill>
        <p:spPr>
          <a:xfrm>
            <a:off x="4798082" y="1398625"/>
            <a:ext cx="4104015" cy="289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21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thank you card&#10;&#10;Description automatically generated">
            <a:extLst>
              <a:ext uri="{FF2B5EF4-FFF2-40B4-BE49-F238E27FC236}">
                <a16:creationId xmlns:a16="http://schemas.microsoft.com/office/drawing/2014/main" id="{A93903B1-E7A1-B168-DEC2-0635A4163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10" t="21904" r="9339"/>
          <a:stretch/>
        </p:blipFill>
        <p:spPr>
          <a:xfrm>
            <a:off x="575375" y="402956"/>
            <a:ext cx="7993251" cy="433758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EE0173B-95AD-2DE9-9875-1230DDB2626C}"/>
              </a:ext>
            </a:extLst>
          </p:cNvPr>
          <p:cNvGrpSpPr/>
          <p:nvPr/>
        </p:nvGrpSpPr>
        <p:grpSpPr>
          <a:xfrm>
            <a:off x="3471621" y="3184902"/>
            <a:ext cx="2200759" cy="813661"/>
            <a:chOff x="3246895" y="3184902"/>
            <a:chExt cx="2200759" cy="813661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DB8DC4F-8F3C-8864-0B3A-2CEA4109D402}"/>
                </a:ext>
              </a:extLst>
            </p:cNvPr>
            <p:cNvSpPr/>
            <p:nvPr/>
          </p:nvSpPr>
          <p:spPr>
            <a:xfrm>
              <a:off x="3246895" y="3184902"/>
              <a:ext cx="2200759" cy="813661"/>
            </a:xfrm>
            <a:prstGeom prst="roundRect">
              <a:avLst>
                <a:gd name="adj" fmla="val 12730"/>
              </a:avLst>
            </a:prstGeom>
            <a:solidFill>
              <a:schemeClr val="bg1">
                <a:alpha val="44000"/>
              </a:schemeClr>
            </a:solidFill>
            <a:ln>
              <a:solidFill>
                <a:schemeClr val="tx2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id="{D1CBC941-B5EE-0296-38A5-2CB11104E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416" y="3332885"/>
              <a:ext cx="1591717" cy="517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44365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0D2C29E-66A5-D13B-1825-539B2100EB68}"/>
              </a:ext>
            </a:extLst>
          </p:cNvPr>
          <p:cNvGrpSpPr/>
          <p:nvPr/>
        </p:nvGrpSpPr>
        <p:grpSpPr>
          <a:xfrm>
            <a:off x="743919" y="1340601"/>
            <a:ext cx="7656162" cy="3161654"/>
            <a:chOff x="922150" y="1325103"/>
            <a:chExt cx="7656162" cy="316165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DDCC566-B000-7B3E-F778-C19DE993DFF5}"/>
                </a:ext>
              </a:extLst>
            </p:cNvPr>
            <p:cNvSpPr/>
            <p:nvPr/>
          </p:nvSpPr>
          <p:spPr>
            <a:xfrm>
              <a:off x="1376643" y="1571218"/>
              <a:ext cx="7201669" cy="2623250"/>
            </a:xfrm>
            <a:prstGeom prst="rect">
              <a:avLst/>
            </a:prstGeom>
            <a:solidFill>
              <a:srgbClr val="E8ECF8"/>
            </a:solidFill>
            <a:ln>
              <a:solidFill>
                <a:srgbClr val="2233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640C382-94E9-1DDA-BE8A-521BEB626F59}"/>
                </a:ext>
              </a:extLst>
            </p:cNvPr>
            <p:cNvSpPr/>
            <p:nvPr/>
          </p:nvSpPr>
          <p:spPr>
            <a:xfrm>
              <a:off x="922150" y="1325103"/>
              <a:ext cx="697424" cy="3161654"/>
            </a:xfrm>
            <a:prstGeom prst="rect">
              <a:avLst/>
            </a:prstGeom>
            <a:solidFill>
              <a:srgbClr val="223366"/>
            </a:solidFill>
            <a:ln>
              <a:solidFill>
                <a:srgbClr val="2233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B2F1D2-B3CD-47D4-C97B-3CE2F64AFC82}"/>
                </a:ext>
              </a:extLst>
            </p:cNvPr>
            <p:cNvSpPr txBox="1"/>
            <p:nvPr/>
          </p:nvSpPr>
          <p:spPr>
            <a:xfrm>
              <a:off x="2859380" y="1823109"/>
              <a:ext cx="4409149" cy="307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sz="2000" b="1" dirty="0">
                  <a:solidFill>
                    <a:srgbClr val="223366"/>
                  </a:solidFill>
                  <a:latin typeface="Arial"/>
                  <a:cs typeface="Arial"/>
                </a:rPr>
                <a:t>CAPSTONE PROJECT SHOWCASE</a:t>
              </a:r>
            </a:p>
          </p:txBody>
        </p:sp>
        <p:sp>
          <p:nvSpPr>
            <p:cNvPr id="9" name="TextBox 7">
              <a:extLst>
                <a:ext uri="{FF2B5EF4-FFF2-40B4-BE49-F238E27FC236}">
                  <a16:creationId xmlns:a16="http://schemas.microsoft.com/office/drawing/2014/main" id="{9AF297CE-9F11-2600-2058-A27EC2B5D9D4}"/>
                </a:ext>
              </a:extLst>
            </p:cNvPr>
            <p:cNvSpPr txBox="1"/>
            <p:nvPr/>
          </p:nvSpPr>
          <p:spPr>
            <a:xfrm>
              <a:off x="1899598" y="3431892"/>
              <a:ext cx="6328712" cy="5123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996"/>
                </a:lnSpc>
                <a:spcBef>
                  <a:spcPct val="0"/>
                </a:spcBef>
              </a:pP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</a:rPr>
                <a:t>Abstract | Problem Statement | Project Overview |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Poppins"/>
                </a:rPr>
                <a:t> Proposed 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+mn-lt"/>
                </a:rPr>
                <a:t>Solution 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</a:rPr>
                <a:t>| 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Poppins"/>
                </a:rPr>
                <a:t>Technology Used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</a:rPr>
                <a:t> | Modelling &amp; Results 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+mn-lt"/>
                </a:rPr>
                <a:t>| Conclusion | Q&amp;A</a:t>
              </a:r>
              <a:endParaRPr lang="en-US" sz="1600" dirty="0">
                <a:solidFill>
                  <a:schemeClr val="accent2">
                    <a:lumMod val="75000"/>
                  </a:schemeClr>
                </a:solidFill>
                <a:latin typeface="+mj-lt"/>
                <a:cs typeface="Poppins"/>
              </a:endParaRPr>
            </a:p>
          </p:txBody>
        </p:sp>
        <p:sp>
          <p:nvSpPr>
            <p:cNvPr id="8" name="TextBox 10">
              <a:extLst>
                <a:ext uri="{FF2B5EF4-FFF2-40B4-BE49-F238E27FC236}">
                  <a16:creationId xmlns:a16="http://schemas.microsoft.com/office/drawing/2014/main" id="{D4240D32-9BCC-D793-EF34-3F436C714765}"/>
                </a:ext>
              </a:extLst>
            </p:cNvPr>
            <p:cNvSpPr txBox="1"/>
            <p:nvPr/>
          </p:nvSpPr>
          <p:spPr>
            <a:xfrm>
              <a:off x="2402240" y="2534555"/>
              <a:ext cx="5721579" cy="49693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996"/>
                </a:lnSpc>
                <a:spcBef>
                  <a:spcPct val="0"/>
                </a:spcBef>
              </a:pPr>
              <a:r>
                <a:rPr lang="en-US" dirty="0">
                  <a:latin typeface="+mj-lt"/>
                </a:rPr>
                <a:t>Project Title</a:t>
              </a:r>
            </a:p>
            <a:p>
              <a:pPr algn="ctr">
                <a:lnSpc>
                  <a:spcPts val="1996"/>
                </a:lnSpc>
                <a:spcBef>
                  <a:spcPct val="0"/>
                </a:spcBef>
              </a:pPr>
              <a:r>
                <a:rPr lang="en-US" sz="16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Crowdfunding Platform with React and </a:t>
              </a:r>
              <a:r>
                <a:rPr lang="en-US" sz="1600" b="1" i="0" dirty="0" err="1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ExpressJS</a:t>
              </a:r>
              <a:r>
                <a:rPr lang="en-US" sz="16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Framework</a:t>
              </a:r>
              <a:r>
                <a:rPr 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2110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E3A995-569D-073F-9467-C96E076827FA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Abstract</a:t>
            </a:r>
            <a:endParaRPr lang="en-IN" sz="1600" dirty="0">
              <a:solidFill>
                <a:srgbClr val="213163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726C2F8-3E16-2C0C-B71C-BDFE7C703F1C}"/>
              </a:ext>
            </a:extLst>
          </p:cNvPr>
          <p:cNvGrpSpPr/>
          <p:nvPr/>
        </p:nvGrpSpPr>
        <p:grpSpPr>
          <a:xfrm>
            <a:off x="735884" y="1338243"/>
            <a:ext cx="7719937" cy="3323608"/>
            <a:chOff x="712031" y="1234880"/>
            <a:chExt cx="7719937" cy="332360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65A22E0-5D6D-1B1A-F09A-169A2C2E55D1}"/>
                </a:ext>
              </a:extLst>
            </p:cNvPr>
            <p:cNvGrpSpPr/>
            <p:nvPr/>
          </p:nvGrpSpPr>
          <p:grpSpPr>
            <a:xfrm>
              <a:off x="712031" y="1234880"/>
              <a:ext cx="7719937" cy="643467"/>
              <a:chOff x="712031" y="1234880"/>
              <a:chExt cx="7719937" cy="643467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5992A4C9-DAB8-80D3-B09E-07655DAEBB65}"/>
                  </a:ext>
                </a:extLst>
              </p:cNvPr>
              <p:cNvSpPr/>
              <p:nvPr/>
            </p:nvSpPr>
            <p:spPr>
              <a:xfrm>
                <a:off x="1372430" y="1234880"/>
                <a:ext cx="7059538" cy="6434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dirty="0">
                    <a:solidFill>
                      <a:schemeClr val="tx1"/>
                    </a:solidFill>
                  </a:rPr>
                  <a:t>Our crowdfunding platform enhances trust and user engagement with </a:t>
                </a:r>
                <a:r>
                  <a:rPr lang="en-US" b="1" dirty="0">
                    <a:solidFill>
                      <a:schemeClr val="tx1"/>
                    </a:solidFill>
                  </a:rPr>
                  <a:t>secure payments, seamless navigation, and effective communication</a:t>
                </a:r>
                <a:r>
                  <a:rPr lang="en-US" dirty="0">
                    <a:solidFill>
                      <a:schemeClr val="tx1"/>
                    </a:solidFill>
                  </a:rPr>
                  <a:t>, ensuring a smooth fundraising experience.</a:t>
                </a:r>
                <a:endParaRPr lang="en-US" sz="1400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37A0F124-FCC7-043A-F32C-33314AB146BD}"/>
                  </a:ext>
                </a:extLst>
              </p:cNvPr>
              <p:cNvSpPr/>
              <p:nvPr/>
            </p:nvSpPr>
            <p:spPr>
              <a:xfrm>
                <a:off x="712031" y="1234880"/>
                <a:ext cx="677333" cy="643467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  <a:ln w="12700">
                <a:solidFill>
                  <a:srgbClr val="0071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/>
                  <a:t>1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37AEA5F-38C7-2EAC-B55A-A52C642C7997}"/>
                </a:ext>
              </a:extLst>
            </p:cNvPr>
            <p:cNvGrpSpPr/>
            <p:nvPr/>
          </p:nvGrpSpPr>
          <p:grpSpPr>
            <a:xfrm>
              <a:off x="712031" y="2128260"/>
              <a:ext cx="7719937" cy="643467"/>
              <a:chOff x="712031" y="1974905"/>
              <a:chExt cx="7719937" cy="643467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0874972-970E-AB20-28FF-DE51D45409C5}"/>
                  </a:ext>
                </a:extLst>
              </p:cNvPr>
              <p:cNvSpPr/>
              <p:nvPr/>
            </p:nvSpPr>
            <p:spPr>
              <a:xfrm>
                <a:off x="1372430" y="1974905"/>
                <a:ext cx="7059538" cy="643466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 w="127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dirty="0">
                    <a:solidFill>
                      <a:schemeClr val="tx1"/>
                    </a:solidFill>
                  </a:rPr>
                  <a:t>Addressing </a:t>
                </a:r>
                <a:r>
                  <a:rPr lang="en-US" b="1" dirty="0">
                    <a:solidFill>
                      <a:schemeClr val="tx1"/>
                    </a:solidFill>
                  </a:rPr>
                  <a:t>trust, UX, and security issues</a:t>
                </a:r>
                <a:r>
                  <a:rPr lang="en-US" dirty="0">
                    <a:solidFill>
                      <a:schemeClr val="tx1"/>
                    </a:solidFill>
                  </a:rPr>
                  <a:t>, our </a:t>
                </a:r>
                <a:r>
                  <a:rPr lang="en-US" b="1" dirty="0">
                    <a:solidFill>
                      <a:schemeClr val="tx1"/>
                    </a:solidFill>
                  </a:rPr>
                  <a:t>MERN-based</a:t>
                </a:r>
                <a:r>
                  <a:rPr lang="en-US" dirty="0">
                    <a:solidFill>
                      <a:schemeClr val="tx1"/>
                    </a:solidFill>
                  </a:rPr>
                  <a:t> platform offers </a:t>
                </a:r>
                <a:r>
                  <a:rPr lang="en-US" b="1" dirty="0">
                    <a:solidFill>
                      <a:schemeClr val="tx1"/>
                    </a:solidFill>
                  </a:rPr>
                  <a:t>simplified interactions, secure Paytm payments, and real-time updates</a:t>
                </a:r>
                <a:r>
                  <a:rPr lang="en-US" dirty="0">
                    <a:solidFill>
                      <a:schemeClr val="tx1"/>
                    </a:solidFill>
                  </a:rPr>
                  <a:t> for a reliable crowdfunding ecosystem.</a:t>
                </a:r>
                <a:endParaRPr lang="en-US" sz="1400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A7560D0E-33BB-8564-4F1A-5B42E2343E74}"/>
                  </a:ext>
                </a:extLst>
              </p:cNvPr>
              <p:cNvSpPr/>
              <p:nvPr/>
            </p:nvSpPr>
            <p:spPr>
              <a:xfrm>
                <a:off x="712031" y="1974905"/>
                <a:ext cx="677333" cy="643467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 dirty="0"/>
                  <a:t>2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6049283-7CB4-2083-CE02-53D7ACA583B3}"/>
                </a:ext>
              </a:extLst>
            </p:cNvPr>
            <p:cNvGrpSpPr/>
            <p:nvPr/>
          </p:nvGrpSpPr>
          <p:grpSpPr>
            <a:xfrm>
              <a:off x="712031" y="3021640"/>
              <a:ext cx="7719937" cy="643467"/>
              <a:chOff x="712031" y="2737676"/>
              <a:chExt cx="7719937" cy="643467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89435FA-EFC7-1B3A-6F80-B45135BCF4A8}"/>
                  </a:ext>
                </a:extLst>
              </p:cNvPr>
              <p:cNvSpPr/>
              <p:nvPr/>
            </p:nvSpPr>
            <p:spPr>
              <a:xfrm>
                <a:off x="1372430" y="2737676"/>
                <a:ext cx="7059538" cy="6434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dirty="0">
                    <a:solidFill>
                      <a:schemeClr val="tx1"/>
                    </a:solidFill>
                  </a:rPr>
                  <a:t>Built on the </a:t>
                </a:r>
                <a:r>
                  <a:rPr lang="en-US" b="1" dirty="0">
                    <a:solidFill>
                      <a:schemeClr val="tx1"/>
                    </a:solidFill>
                  </a:rPr>
                  <a:t>MERN stack</a:t>
                </a:r>
                <a:r>
                  <a:rPr lang="en-US" dirty="0">
                    <a:solidFill>
                      <a:schemeClr val="tx1"/>
                    </a:solidFill>
                  </a:rPr>
                  <a:t> with </a:t>
                </a:r>
                <a:r>
                  <a:rPr lang="en-US" b="1" dirty="0">
                    <a:solidFill>
                      <a:schemeClr val="tx1"/>
                    </a:solidFill>
                  </a:rPr>
                  <a:t>blockchain integration and Paytm payments</a:t>
                </a:r>
                <a:r>
                  <a:rPr lang="en-US" dirty="0">
                    <a:solidFill>
                      <a:schemeClr val="tx1"/>
                    </a:solidFill>
                  </a:rPr>
                  <a:t>, our platform ensures </a:t>
                </a:r>
                <a:r>
                  <a:rPr lang="en-US" b="1" dirty="0">
                    <a:solidFill>
                      <a:schemeClr val="tx1"/>
                    </a:solidFill>
                  </a:rPr>
                  <a:t>scalability, transparency, and seamless user experience</a:t>
                </a:r>
                <a:r>
                  <a:rPr lang="en-US" dirty="0">
                    <a:solidFill>
                      <a:schemeClr val="tx1"/>
                    </a:solidFill>
                  </a:rPr>
                  <a:t> for fundraisers and backers.</a:t>
                </a:r>
                <a:endParaRPr lang="en-US" sz="1400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9A3D3CC1-3E19-CE2E-3B8B-3365B8B567CE}"/>
                  </a:ext>
                </a:extLst>
              </p:cNvPr>
              <p:cNvSpPr/>
              <p:nvPr/>
            </p:nvSpPr>
            <p:spPr>
              <a:xfrm>
                <a:off x="712031" y="2737676"/>
                <a:ext cx="677333" cy="643467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  <a:ln w="12700">
                <a:solidFill>
                  <a:srgbClr val="0071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 dirty="0"/>
                  <a:t>3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1242A9F-48C4-1D0E-E275-B12238388CD4}"/>
                </a:ext>
              </a:extLst>
            </p:cNvPr>
            <p:cNvGrpSpPr/>
            <p:nvPr/>
          </p:nvGrpSpPr>
          <p:grpSpPr>
            <a:xfrm>
              <a:off x="712031" y="3915021"/>
              <a:ext cx="7719937" cy="643467"/>
              <a:chOff x="712031" y="3477701"/>
              <a:chExt cx="7719937" cy="643467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90E1A962-5B8D-A408-D117-8F43055D9FCC}"/>
                  </a:ext>
                </a:extLst>
              </p:cNvPr>
              <p:cNvSpPr/>
              <p:nvPr/>
            </p:nvSpPr>
            <p:spPr>
              <a:xfrm>
                <a:off x="1372430" y="3477701"/>
                <a:ext cx="7059538" cy="643466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 w="127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dirty="0">
                    <a:solidFill>
                      <a:schemeClr val="tx1"/>
                    </a:solidFill>
                  </a:rPr>
                  <a:t>With </a:t>
                </a:r>
                <a:r>
                  <a:rPr lang="en-US" b="1" dirty="0">
                    <a:solidFill>
                      <a:schemeClr val="tx1"/>
                    </a:solidFill>
                  </a:rPr>
                  <a:t>profile verification, real-time tracking, and AI-driven recommendations</a:t>
                </a:r>
                <a:r>
                  <a:rPr lang="en-US" dirty="0">
                    <a:solidFill>
                      <a:schemeClr val="tx1"/>
                    </a:solidFill>
                  </a:rPr>
                  <a:t>, our platform fosters a </a:t>
                </a:r>
                <a:r>
                  <a:rPr lang="en-US" b="1" dirty="0">
                    <a:solidFill>
                      <a:schemeClr val="tx1"/>
                    </a:solidFill>
                  </a:rPr>
                  <a:t>secure, engaging, and community-driven crowdfunding experience</a:t>
                </a:r>
                <a:r>
                  <a:rPr lang="en-US" dirty="0">
                    <a:solidFill>
                      <a:schemeClr val="tx1"/>
                    </a:solidFill>
                  </a:rPr>
                  <a:t>.</a:t>
                </a:r>
                <a:endParaRPr lang="en-US" sz="1400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0A3666D9-36DA-372B-D0E2-7F7A22FBF3A6}"/>
                  </a:ext>
                </a:extLst>
              </p:cNvPr>
              <p:cNvSpPr/>
              <p:nvPr/>
            </p:nvSpPr>
            <p:spPr>
              <a:xfrm>
                <a:off x="712031" y="3477701"/>
                <a:ext cx="677333" cy="643467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 dirty="0"/>
                  <a:t>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5522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91B843F-6928-3290-2287-5FA1F531B685}"/>
              </a:ext>
            </a:extLst>
          </p:cNvPr>
          <p:cNvSpPr txBox="1"/>
          <p:nvPr/>
        </p:nvSpPr>
        <p:spPr>
          <a:xfrm>
            <a:off x="143933" y="1384041"/>
            <a:ext cx="50585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crowdfunding platform faces multiple challenges that hinder its effectiveness and user satisfaction, including a complex user experience that leads to  high dropout rates, a lack of trust and credibility among backers due to concerns about project legitimacy, insufficient communication channels between creators and supporters, and inadequate security measures for payment processing.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7AFAD5-578C-DC2D-F127-90FF4287354D}"/>
              </a:ext>
            </a:extLst>
          </p:cNvPr>
          <p:cNvSpPr txBox="1"/>
          <p:nvPr/>
        </p:nvSpPr>
        <p:spPr>
          <a:xfrm>
            <a:off x="143933" y="683683"/>
            <a:ext cx="4428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213163"/>
                </a:solidFill>
              </a:rPr>
              <a:t>Problem</a:t>
            </a:r>
            <a:r>
              <a:rPr lang="en-IN" sz="1600" b="1" dirty="0">
                <a:solidFill>
                  <a:srgbClr val="213163"/>
                </a:solidFill>
              </a:rPr>
              <a:t> Statement</a:t>
            </a:r>
            <a:endParaRPr lang="en-IN" sz="1600" dirty="0">
              <a:solidFill>
                <a:srgbClr val="213163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28E85CD-DF89-87DD-6181-DCDD73B5625F}"/>
              </a:ext>
            </a:extLst>
          </p:cNvPr>
          <p:cNvGrpSpPr/>
          <p:nvPr/>
        </p:nvGrpSpPr>
        <p:grpSpPr>
          <a:xfrm>
            <a:off x="5699883" y="1288468"/>
            <a:ext cx="3189304" cy="2766856"/>
            <a:chOff x="4578211" y="760307"/>
            <a:chExt cx="4510006" cy="3741355"/>
          </a:xfrm>
        </p:grpSpPr>
        <p:pic>
          <p:nvPicPr>
            <p:cNvPr id="4" name="Picture 3" descr="A purple question mark with gears&#10;&#10;Description automatically generated">
              <a:extLst>
                <a:ext uri="{FF2B5EF4-FFF2-40B4-BE49-F238E27FC236}">
                  <a16:creationId xmlns:a16="http://schemas.microsoft.com/office/drawing/2014/main" id="{044B050F-754C-A956-97C8-EFB6B19ABE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111" t="10028" r="10940" b="11567"/>
            <a:stretch/>
          </p:blipFill>
          <p:spPr>
            <a:xfrm>
              <a:off x="5486396" y="760307"/>
              <a:ext cx="3601821" cy="3622886"/>
            </a:xfrm>
            <a:prstGeom prst="rect">
              <a:avLst/>
            </a:prstGeom>
          </p:spPr>
        </p:pic>
        <p:pic>
          <p:nvPicPr>
            <p:cNvPr id="5" name="Picture 4" descr="Businessman with clipboard">
              <a:extLst>
                <a:ext uri="{FF2B5EF4-FFF2-40B4-BE49-F238E27FC236}">
                  <a16:creationId xmlns:a16="http://schemas.microsoft.com/office/drawing/2014/main" id="{82A80360-DC75-55F1-A1A2-BDCADC404B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46"/>
            <a:stretch/>
          </p:blipFill>
          <p:spPr>
            <a:xfrm>
              <a:off x="4578211" y="2188308"/>
              <a:ext cx="2340981" cy="23133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6043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D5078D-F8F7-912B-4E9C-BED71500ACC2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Project Overview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511917-B5EE-88C1-A75B-AC3ADE14BEB8}"/>
              </a:ext>
            </a:extLst>
          </p:cNvPr>
          <p:cNvSpPr txBox="1"/>
          <p:nvPr/>
        </p:nvSpPr>
        <p:spPr>
          <a:xfrm>
            <a:off x="143933" y="1135830"/>
            <a:ext cx="5206736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crowdfunding platforms face issues like trust deficits, security risks, and complex user experiences, leading to high dropout rates. Our project addresses these challenges by building a secure, transparent, and user-friendly crowdfunding platform using the MERN stack and blockchain technology. </a:t>
            </a:r>
          </a:p>
          <a:p>
            <a:pPr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enhance trust and security with secure authentication, encrypted transactions, and Paytm-based payments. The platform enables real-time campaign tracking and seamless communication between donors and creators, ensuring transparency and engagement. A simple UI makes campaign creation and support effortless while minimizing fraud risks. </a:t>
            </a:r>
          </a:p>
          <a:p>
            <a:pPr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 include AI-powered campaign recommendations, smart contract payments, and a mobile app for broader accessibility. Our goal is to redefine crowdfunding by making it safer, more efficient, and community-driven.</a:t>
            </a:r>
          </a:p>
        </p:txBody>
      </p:sp>
      <p:pic>
        <p:nvPicPr>
          <p:cNvPr id="5" name="Picture 4" descr="Person writing on whiteboard">
            <a:extLst>
              <a:ext uri="{FF2B5EF4-FFF2-40B4-BE49-F238E27FC236}">
                <a16:creationId xmlns:a16="http://schemas.microsoft.com/office/drawing/2014/main" id="{6858EAD1-D312-BBBA-4C50-43B9E76BB5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"/>
          <a:stretch/>
        </p:blipFill>
        <p:spPr>
          <a:xfrm>
            <a:off x="5419077" y="1360299"/>
            <a:ext cx="3453703" cy="274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191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61A928-5A2D-C5DF-2F01-079C34A75432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Proposed Solution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6BFA82-8AB0-23BA-909F-C886C3F7A669}"/>
              </a:ext>
            </a:extLst>
          </p:cNvPr>
          <p:cNvSpPr txBox="1"/>
          <p:nvPr/>
        </p:nvSpPr>
        <p:spPr>
          <a:xfrm>
            <a:off x="126996" y="1134562"/>
            <a:ext cx="846681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Our platform solves key crowdfunding challenges by ensuring security, transparency, and ease of use through MERN stack and blockchain technology. It simplifies fundraising while enhancing trust and engagement.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Secure transactions are enabled through Paytm payment integration, ensuring encrypted and fraud-free financial exchanges. User authentication and verification build trust, while real-time campaign tracking keeps donors informed about fund utilization.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A simple and intuitive UI enhances accessibility, reducing complexity for both fundraisers and donors. Direct communication, AI-driven campaign recommendations, and fraud detection further improve user experience. Future upgrades include smart contract payments and mobile app integration for wider reach.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This solution creates a reliable and efficient crowdfunding ecosystem, making fundraising secure, transparent, and accessible for all.</a:t>
            </a:r>
          </a:p>
        </p:txBody>
      </p:sp>
    </p:spTree>
    <p:extLst>
      <p:ext uri="{BB962C8B-B14F-4D97-AF65-F5344CB8AC3E}">
        <p14:creationId xmlns:p14="http://schemas.microsoft.com/office/powerpoint/2010/main" val="2621200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CA3F3-3D59-0BCC-5AFC-FB31E62203CC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Technology used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11D00F-E3D6-896E-4001-492D6D1DC85F}"/>
              </a:ext>
            </a:extLst>
          </p:cNvPr>
          <p:cNvSpPr txBox="1"/>
          <p:nvPr/>
        </p:nvSpPr>
        <p:spPr>
          <a:xfrm>
            <a:off x="406562" y="1083221"/>
            <a:ext cx="700865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Our crowdfunding platform is built using modern and scalable technologies to ensure security, efficiency, and a seamless user experience.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MERN Stack (MongoDB, Express.js, React.js, Node.js) – Provides a robust, full-stack JavaScript framework for smooth frontend and backend integration.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Blockchain Technology – Enhances transparency and security by enabling tamper-proof transactions and decentralized validation.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Paytm Payment Gateway – Ensures secure, encrypted, and seamless transactions for donors and fundraisers.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AI-Powered Recommendations – Helps users discover relevant campaigns through intelligent suggestions.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JWT Authentication – Provides secure user login and data protection.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Cloud Hosting (</a:t>
            </a:r>
            <a:r>
              <a:rPr lang="en-US" dirty="0" err="1">
                <a:latin typeface="+mn-lt"/>
              </a:rPr>
              <a:t>Vercel</a:t>
            </a:r>
            <a:r>
              <a:rPr lang="en-US" dirty="0">
                <a:latin typeface="+mn-lt"/>
              </a:rPr>
              <a:t>) – Ensures scalability and accessibility with reliable cloud deployment.	</a:t>
            </a:r>
          </a:p>
        </p:txBody>
      </p:sp>
    </p:spTree>
    <p:extLst>
      <p:ext uri="{BB962C8B-B14F-4D97-AF65-F5344CB8AC3E}">
        <p14:creationId xmlns:p14="http://schemas.microsoft.com/office/powerpoint/2010/main" val="4017130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94080DE-03F5-1FE4-A922-15490146EBB6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Modelling &amp;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A9338F-AACC-33B6-0BE4-39F9AFBABE18}"/>
              </a:ext>
            </a:extLst>
          </p:cNvPr>
          <p:cNvSpPr/>
          <p:nvPr/>
        </p:nvSpPr>
        <p:spPr>
          <a:xfrm>
            <a:off x="1456841" y="1243419"/>
            <a:ext cx="6548034" cy="3483567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BB6192-D32D-BD77-5E12-DA7499ADC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256" y="1022237"/>
            <a:ext cx="7329487" cy="3748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66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8DFCAA-8D98-0AFB-A760-3AD42E799105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Modelling &amp;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B6817C-45F9-AD85-58BC-71A72E68826B}"/>
              </a:ext>
            </a:extLst>
          </p:cNvPr>
          <p:cNvSpPr/>
          <p:nvPr/>
        </p:nvSpPr>
        <p:spPr>
          <a:xfrm>
            <a:off x="1456841" y="1243419"/>
            <a:ext cx="6548034" cy="3483567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C2A092-7528-A3C3-6942-48B143B09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" y="1022237"/>
            <a:ext cx="8515350" cy="372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3013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2765</TotalTime>
  <Words>737</Words>
  <Application>Microsoft Office PowerPoint</Application>
  <PresentationFormat>On-screen Show (16:9)</PresentationFormat>
  <Paragraphs>49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Times New Roman</vt:lpstr>
      <vt:lpstr>Simple Light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Shadow Akash</cp:lastModifiedBy>
  <cp:revision>56</cp:revision>
  <dcterms:modified xsi:type="dcterms:W3CDTF">2025-03-17T17:34:12Z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  <property fmtid="{D5CDD505-2E9C-101B-9397-08002B2CF9AE}" pid="3" name="NXPowerLiteLastOptimized">
    <vt:lpwstr>1434197</vt:lpwstr>
  </property>
  <property fmtid="{D5CDD505-2E9C-101B-9397-08002B2CF9AE}" pid="4" name="NXPowerLiteSettings">
    <vt:lpwstr>F7000400038000</vt:lpwstr>
  </property>
  <property fmtid="{D5CDD505-2E9C-101B-9397-08002B2CF9AE}" pid="5" name="NXPowerLiteVersion">
    <vt:lpwstr>S10.2.0</vt:lpwstr>
  </property>
</Properties>
</file>

<file path=docProps/thumbnail.jpeg>
</file>